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41" r:id="rId5"/>
  </p:sldMasterIdLst>
  <p:notesMasterIdLst>
    <p:notesMasterId r:id="rId20"/>
  </p:notesMasterIdLst>
  <p:handoutMasterIdLst>
    <p:handoutMasterId r:id="rId21"/>
  </p:handoutMasterIdLst>
  <p:sldIdLst>
    <p:sldId id="256" r:id="rId6"/>
    <p:sldId id="496" r:id="rId7"/>
    <p:sldId id="500" r:id="rId8"/>
    <p:sldId id="393" r:id="rId9"/>
    <p:sldId id="501" r:id="rId10"/>
    <p:sldId id="502" r:id="rId11"/>
    <p:sldId id="375" r:id="rId12"/>
    <p:sldId id="497" r:id="rId13"/>
    <p:sldId id="263" r:id="rId14"/>
    <p:sldId id="372" r:id="rId15"/>
    <p:sldId id="499" r:id="rId16"/>
    <p:sldId id="498" r:id="rId17"/>
    <p:sldId id="492" r:id="rId18"/>
    <p:sldId id="334" r:id="rId19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55B3043-9243-4FAD-B208-5427C08D134D}">
          <p14:sldIdLst>
            <p14:sldId id="256"/>
            <p14:sldId id="496"/>
            <p14:sldId id="500"/>
            <p14:sldId id="393"/>
            <p14:sldId id="501"/>
            <p14:sldId id="502"/>
            <p14:sldId id="375"/>
            <p14:sldId id="497"/>
            <p14:sldId id="263"/>
            <p14:sldId id="372"/>
            <p14:sldId id="499"/>
            <p14:sldId id="498"/>
            <p14:sldId id="492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B00"/>
    <a:srgbClr val="01548A"/>
    <a:srgbClr val="5E5E5E"/>
    <a:srgbClr val="DFCFA4"/>
    <a:srgbClr val="FF0000"/>
    <a:srgbClr val="F6F5F5"/>
    <a:srgbClr val="CC0066"/>
    <a:srgbClr val="FF00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88CB3C-59BD-44C5-B962-E1C092FE6A64}" v="1247" dt="2022-06-14T08:26:29.7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0" autoAdjust="0"/>
    <p:restoredTop sz="83436" autoAdjust="0"/>
  </p:normalViewPr>
  <p:slideViewPr>
    <p:cSldViewPr snapToGrid="0">
      <p:cViewPr varScale="1">
        <p:scale>
          <a:sx n="93" d="100"/>
          <a:sy n="93" d="100"/>
        </p:scale>
        <p:origin x="1254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87CD1-9FAD-46B5-9355-0904775D8B8E}" type="slidenum">
              <a:rPr lang="en-GB" smtClean="0"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CA5E0-4CEA-42C3-9F3E-50F2D2E25A13}" type="datetimeFigureOut">
              <a:rPr lang="en-GB" smtClean="0"/>
              <a:t>14/06/2022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278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3DFD2-26F7-4DD9-B242-9288C90C4AE1}" type="datetimeFigureOut">
              <a:rPr lang="en-US" smtClean="0"/>
              <a:t>6/14/2022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E4102B-F3F6-4664-8FB3-3073A0278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4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95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111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771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58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Academy – Object Oriented Programming + Frontend Basics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88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49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33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Agile Methodologies were born way before the Agile Manifesto (from the 50s)</a:t>
            </a:r>
          </a:p>
          <a:p>
            <a:endParaRPr lang="en-US" dirty="0"/>
          </a:p>
          <a:p>
            <a:r>
              <a:rPr lang="en-US" dirty="0"/>
              <a:t>Feb. 2021, 17 people (</a:t>
            </a:r>
            <a:r>
              <a:rPr lang="en-US" dirty="0" err="1"/>
              <a:t>devs</a:t>
            </a:r>
            <a:r>
              <a:rPr lang="en-US" dirty="0"/>
              <a:t> from several companies) meet to define the Agile Manifesto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52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75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82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Waterfall approach: you don’t know if the result is good till the end of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34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27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Traditional: Scope fixed, Cost and Time variables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Agile: Cost and Time fixed, Scope variable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03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57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954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462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40000"/>
            <a:ext cx="540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793464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2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985"/>
            </a:lvl5pPr>
            <a:lvl6pPr>
              <a:defRPr sz="1785"/>
            </a:lvl6pPr>
            <a:lvl7pPr>
              <a:defRPr sz="258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6357600" y="1440000"/>
            <a:ext cx="5400000" cy="46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1794405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43764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266043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a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363200" y="1"/>
            <a:ext cx="7824000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TextBox 6"/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latin typeface="+mj-lt"/>
              </a:rPr>
              <a:t>EASTBOUND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28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NAME OF TRADE</a:t>
            </a:r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67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latin typeface="+mj-lt"/>
              </a:rPr>
              <a:t>WESTBOUND</a:t>
            </a:r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31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NAME OF TRADE</a:t>
            </a:r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25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r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NAME OF TRADE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latin typeface="+mj-lt"/>
              </a:rPr>
              <a:t>NORTHBOUND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u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NAME OF TRADE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latin typeface="+mj-lt"/>
              </a:rPr>
              <a:t>SOUTHBOUND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66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2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0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SECTION HEADER PAGE TO SUBDIVIDE YOUR PRESENTATION</a:t>
            </a:r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1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758" y="4673600"/>
            <a:ext cx="7257142" cy="1471141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78758" y="6138909"/>
            <a:ext cx="7257142" cy="29999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6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894121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5992483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62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9313" y="1535113"/>
            <a:ext cx="5400000" cy="639762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49313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1535113"/>
            <a:ext cx="5400000" cy="639762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57200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357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SECTION HEADER PAGE TO SUBDIVIDE YOUR PRESENTATION</a:t>
            </a:r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10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SECTION HEADER PAGE TO SUBDIVIDE YOUR PRESENTATION</a:t>
            </a:r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67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0000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600" y="1440000"/>
            <a:ext cx="540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2799347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3200" cy="980728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0000"/>
            <a:ext cx="11350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</a:p>
          <a:p>
            <a:r>
              <a:rPr lang="en-US"/>
              <a:t>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MSIPCMContentMarking" descr="{&quot;HashCode&quot;:1446606395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0E3FEFBA-67C4-4003-92A1-A3CE7B331FC5}"/>
              </a:ext>
            </a:extLst>
          </p:cNvPr>
          <p:cNvSpPr txBox="1"/>
          <p:nvPr userDrawn="1"/>
        </p:nvSpPr>
        <p:spPr>
          <a:xfrm>
            <a:off x="0" y="6595656"/>
            <a:ext cx="1186794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Sensitivity: Public</a:t>
            </a:r>
          </a:p>
        </p:txBody>
      </p:sp>
    </p:spTree>
    <p:extLst>
      <p:ext uri="{BB962C8B-B14F-4D97-AF65-F5344CB8AC3E}">
        <p14:creationId xmlns:p14="http://schemas.microsoft.com/office/powerpoint/2010/main" val="255636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46" r:id="rId4"/>
    <p:sldLayoutId id="2147483848" r:id="rId5"/>
    <p:sldLayoutId id="2147483850" r:id="rId6"/>
    <p:sldLayoutId id="2147483847" r:id="rId7"/>
    <p:sldLayoutId id="2147483854" r:id="rId8"/>
    <p:sldLayoutId id="2147483844" r:id="rId9"/>
    <p:sldLayoutId id="2147483845" r:id="rId10"/>
    <p:sldLayoutId id="2147483849" r:id="rId11"/>
    <p:sldLayoutId id="2147483851" r:id="rId12"/>
    <p:sldLayoutId id="2147483852" r:id="rId13"/>
    <p:sldLayoutId id="2147483862" r:id="rId14"/>
    <p:sldLayoutId id="2147483863" r:id="rId15"/>
    <p:sldLayoutId id="2147483864" r:id="rId16"/>
    <p:sldLayoutId id="2147483865" r:id="rId17"/>
    <p:sldLayoutId id="2147483853" r:id="rId18"/>
    <p:sldLayoutId id="2147483870" r:id="rId19"/>
    <p:sldLayoutId id="2147483871" r:id="rId20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lang="en-GB" sz="2400" b="0" kern="1200" cap="all" spc="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2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20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20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445251" y="4630223"/>
            <a:ext cx="9174822" cy="537678"/>
          </a:xfrm>
        </p:spPr>
        <p:txBody>
          <a:bodyPr/>
          <a:lstStyle/>
          <a:p>
            <a:r>
              <a:rPr lang="en-US" dirty="0">
                <a:solidFill>
                  <a:srgbClr val="DFCFA4"/>
                </a:solidFill>
              </a:rPr>
              <a:t>Agile and Lean organizations</a:t>
            </a:r>
            <a:endParaRPr lang="en-GB" dirty="0">
              <a:solidFill>
                <a:srgbClr val="DFCFA4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398232" y="5834109"/>
            <a:ext cx="4221841" cy="274301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rgbClr val="DFCFA4"/>
                </a:solidFill>
              </a:rPr>
              <a:t>2022</a:t>
            </a:r>
          </a:p>
        </p:txBody>
      </p:sp>
      <p:pic>
        <p:nvPicPr>
          <p:cNvPr id="5" name="Picture 21">
            <a:extLst>
              <a:ext uri="{FF2B5EF4-FFF2-40B4-BE49-F238E27FC236}">
                <a16:creationId xmlns:a16="http://schemas.microsoft.com/office/drawing/2014/main" id="{F7A2CA02-90D9-4D48-B008-A09D87DB70F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FCFA4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007266" y="38101"/>
            <a:ext cx="1136868" cy="123161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173B58-7DFB-4380-9FE7-1C020A5BDEF3}"/>
              </a:ext>
            </a:extLst>
          </p:cNvPr>
          <p:cNvSpPr txBox="1"/>
          <p:nvPr/>
        </p:nvSpPr>
        <p:spPr>
          <a:xfrm>
            <a:off x="5440167" y="5119048"/>
            <a:ext cx="6179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DFCFA4"/>
                </a:solidFill>
              </a:rPr>
              <a:t>Progress not perfection, the only way to build the right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48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76F8-7203-4698-9C01-C99A99B8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and incremental 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E4A561A-D4AD-432C-AD84-293BC21C99F0}"/>
              </a:ext>
            </a:extLst>
          </p:cNvPr>
          <p:cNvSpPr txBox="1">
            <a:spLocks/>
          </p:cNvSpPr>
          <p:nvPr/>
        </p:nvSpPr>
        <p:spPr>
          <a:xfrm>
            <a:off x="8153400" y="6275892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ABDE138C-4D4D-48F6-9D10-D0BEE3D98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</p:spPr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pic>
        <p:nvPicPr>
          <p:cNvPr id="12" name="Picture 11" descr="A picture containing toy, LEGO&#10;&#10;Description automatically generated">
            <a:extLst>
              <a:ext uri="{FF2B5EF4-FFF2-40B4-BE49-F238E27FC236}">
                <a16:creationId xmlns:a16="http://schemas.microsoft.com/office/drawing/2014/main" id="{72D4FD70-7056-46F0-8D2A-D689C079D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36342" y="4572000"/>
            <a:ext cx="2556912" cy="2556912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7E8378B-60ED-48F0-8125-444D8B12C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930" y="1551652"/>
            <a:ext cx="5938140" cy="4117111"/>
          </a:xfrm>
          <a:prstGeom prst="rect">
            <a:avLst/>
          </a:prstGeom>
        </p:spPr>
      </p:pic>
      <p:pic>
        <p:nvPicPr>
          <p:cNvPr id="4" name="Graphic 3" descr="Badge Cross with solid fill">
            <a:extLst>
              <a:ext uri="{FF2B5EF4-FFF2-40B4-BE49-F238E27FC236}">
                <a16:creationId xmlns:a16="http://schemas.microsoft.com/office/drawing/2014/main" id="{13DAF367-BBE9-45CD-9C60-70F282B25F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57030" y="1936982"/>
            <a:ext cx="540000" cy="540000"/>
          </a:xfrm>
          <a:prstGeom prst="rect">
            <a:avLst/>
          </a:prstGeom>
        </p:spPr>
      </p:pic>
      <p:pic>
        <p:nvPicPr>
          <p:cNvPr id="9" name="Graphic 8" descr="Badge Cross with solid fill">
            <a:extLst>
              <a:ext uri="{FF2B5EF4-FFF2-40B4-BE49-F238E27FC236}">
                <a16:creationId xmlns:a16="http://schemas.microsoft.com/office/drawing/2014/main" id="{3C6B3EC4-89BE-4FAE-855B-F6D014BF0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57030" y="3363424"/>
            <a:ext cx="540000" cy="540000"/>
          </a:xfrm>
          <a:prstGeom prst="rect">
            <a:avLst/>
          </a:prstGeom>
        </p:spPr>
      </p:pic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080383A5-28DC-4517-AA0C-CE134333AC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70190" y="4789867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3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2B8358E-AB70-4F48-B313-31E789426B13}"/>
              </a:ext>
            </a:extLst>
          </p:cNvPr>
          <p:cNvGrpSpPr/>
          <p:nvPr/>
        </p:nvGrpSpPr>
        <p:grpSpPr>
          <a:xfrm>
            <a:off x="8465290" y="4348510"/>
            <a:ext cx="5153324" cy="3133310"/>
            <a:chOff x="8465290" y="4348510"/>
            <a:chExt cx="5153324" cy="3133310"/>
          </a:xfrm>
        </p:grpSpPr>
        <p:pic>
          <p:nvPicPr>
            <p:cNvPr id="8" name="Picture 7" descr="A picture containing different&#10;&#10;Description automatically generated">
              <a:extLst>
                <a:ext uri="{FF2B5EF4-FFF2-40B4-BE49-F238E27FC236}">
                  <a16:creationId xmlns:a16="http://schemas.microsoft.com/office/drawing/2014/main" id="{ADF72774-56BF-4CE5-A591-C17376C4E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81187">
              <a:off x="8465290" y="4348510"/>
              <a:ext cx="4318397" cy="2431530"/>
            </a:xfrm>
            <a:prstGeom prst="rect">
              <a:avLst/>
            </a:prstGeom>
          </p:spPr>
        </p:pic>
        <p:pic>
          <p:nvPicPr>
            <p:cNvPr id="10" name="Picture 9" descr="A picture containing different&#10;&#10;Description automatically generated">
              <a:extLst>
                <a:ext uri="{FF2B5EF4-FFF2-40B4-BE49-F238E27FC236}">
                  <a16:creationId xmlns:a16="http://schemas.microsoft.com/office/drawing/2014/main" id="{CACE3DDF-51D9-4783-96AB-65D810823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81187">
              <a:off x="9300217" y="5050290"/>
              <a:ext cx="4318397" cy="2431530"/>
            </a:xfrm>
            <a:prstGeom prst="rect">
              <a:avLst/>
            </a:prstGeom>
          </p:spPr>
        </p:pic>
      </p:grp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30DA40-7DF8-3D48-A83C-3EFFDB3B6ED6}" type="slidenum">
              <a:rPr lang="en-US" altLang="x-none" smtClean="0"/>
              <a:pPr/>
              <a:t>11</a:t>
            </a:fld>
            <a:endParaRPr lang="en-US" altLang="x-none" dirty="0"/>
          </a:p>
        </p:txBody>
      </p:sp>
      <p:sp>
        <p:nvSpPr>
          <p:cNvPr id="56" name="Footer Placeholder 4">
            <a:extLst>
              <a:ext uri="{FF2B5EF4-FFF2-40B4-BE49-F238E27FC236}">
                <a16:creationId xmlns:a16="http://schemas.microsoft.com/office/drawing/2014/main" id="{AE15F941-EBDC-4916-B4A8-6E2C6C517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S.A. </a:t>
            </a:r>
          </a:p>
          <a:p>
            <a:r>
              <a:rPr lang="en-US"/>
              <a:t> </a:t>
            </a:r>
          </a:p>
        </p:txBody>
      </p:sp>
      <p:pic>
        <p:nvPicPr>
          <p:cNvPr id="4" name="Picture 3" descr="A picture containing sock, dark&#10;&#10;Description automatically generated">
            <a:extLst>
              <a:ext uri="{FF2B5EF4-FFF2-40B4-BE49-F238E27FC236}">
                <a16:creationId xmlns:a16="http://schemas.microsoft.com/office/drawing/2014/main" id="{1B2AC9A4-8B33-4C7D-BBF1-5E8DE30094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475" y="4057615"/>
            <a:ext cx="1926619" cy="1926619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FBA0576C-6436-40E0-B9D4-754A9D147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462" y="3041763"/>
            <a:ext cx="2277084" cy="22770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1E7222-65A2-4855-BAFA-19B508FECEAA}"/>
              </a:ext>
            </a:extLst>
          </p:cNvPr>
          <p:cNvSpPr txBox="1"/>
          <p:nvPr/>
        </p:nvSpPr>
        <p:spPr>
          <a:xfrm>
            <a:off x="1157176" y="1625991"/>
            <a:ext cx="654965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 did research and found that about 15% of the time members were manually advancing the series within the first five minutes. This gave us confidence that a lot of people wanted to skip the intro.</a:t>
            </a:r>
          </a:p>
          <a:p>
            <a:pPr algn="r"/>
            <a:br>
              <a:rPr lang="en-US" sz="1600" i="1" dirty="0">
                <a:solidFill>
                  <a:schemeClr val="bg1"/>
                </a:solidFill>
              </a:rPr>
            </a:br>
            <a:r>
              <a:rPr lang="en-US" sz="1600" i="1" dirty="0">
                <a:solidFill>
                  <a:schemeClr val="bg1"/>
                </a:solidFill>
              </a:rPr>
              <a:t>The Netflix Team</a:t>
            </a:r>
          </a:p>
        </p:txBody>
      </p:sp>
    </p:spTree>
    <p:extLst>
      <p:ext uri="{BB962C8B-B14F-4D97-AF65-F5344CB8AC3E}">
        <p14:creationId xmlns:p14="http://schemas.microsoft.com/office/powerpoint/2010/main" val="1078723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possible outcomes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30DA40-7DF8-3D48-A83C-3EFFDB3B6ED6}" type="slidenum">
              <a:rPr lang="en-US" altLang="x-none" smtClean="0"/>
              <a:pPr/>
              <a:t>12</a:t>
            </a:fld>
            <a:endParaRPr lang="en-US" altLang="x-none"/>
          </a:p>
        </p:txBody>
      </p:sp>
      <p:sp>
        <p:nvSpPr>
          <p:cNvPr id="56" name="Footer Placeholder 4">
            <a:extLst>
              <a:ext uri="{FF2B5EF4-FFF2-40B4-BE49-F238E27FC236}">
                <a16:creationId xmlns:a16="http://schemas.microsoft.com/office/drawing/2014/main" id="{AE15F941-EBDC-4916-B4A8-6E2C6C517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S.A. </a:t>
            </a:r>
          </a:p>
          <a:p>
            <a:r>
              <a:rPr lang="en-US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6597C-0ACA-4A84-B599-61016290D3C5}"/>
              </a:ext>
            </a:extLst>
          </p:cNvPr>
          <p:cNvSpPr txBox="1"/>
          <p:nvPr/>
        </p:nvSpPr>
        <p:spPr>
          <a:xfrm>
            <a:off x="1645920" y="2235200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Good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66A65B1-8B35-4B1D-B124-2964D21B37CE}"/>
              </a:ext>
            </a:extLst>
          </p:cNvPr>
          <p:cNvSpPr txBox="1"/>
          <p:nvPr/>
        </p:nvSpPr>
        <p:spPr>
          <a:xfrm>
            <a:off x="5532120" y="2235200"/>
            <a:ext cx="83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Right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886CA3-7EF1-486F-AD7F-4A9C6C5E7C51}"/>
              </a:ext>
            </a:extLst>
          </p:cNvPr>
          <p:cNvSpPr txBox="1"/>
          <p:nvPr/>
        </p:nvSpPr>
        <p:spPr>
          <a:xfrm>
            <a:off x="9418320" y="2235200"/>
            <a:ext cx="924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Perfect</a:t>
            </a:r>
          </a:p>
        </p:txBody>
      </p:sp>
      <p:pic>
        <p:nvPicPr>
          <p:cNvPr id="10" name="Picture 9" descr="A picture containing LEGO, toy, indoor&#10;&#10;Description automatically generated">
            <a:extLst>
              <a:ext uri="{FF2B5EF4-FFF2-40B4-BE49-F238E27FC236}">
                <a16:creationId xmlns:a16="http://schemas.microsoft.com/office/drawing/2014/main" id="{02CF1E81-4A6D-441A-B219-7FFDE40433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83" y="3487296"/>
            <a:ext cx="1956927" cy="1101873"/>
          </a:xfrm>
          <a:prstGeom prst="rect">
            <a:avLst/>
          </a:prstGeom>
        </p:spPr>
      </p:pic>
      <p:pic>
        <p:nvPicPr>
          <p:cNvPr id="12" name="Picture 11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3F38794B-0838-465D-93CA-DB5AD0F09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981" y="2705100"/>
            <a:ext cx="3865397" cy="2176462"/>
          </a:xfrm>
          <a:prstGeom prst="rect">
            <a:avLst/>
          </a:prstGeom>
        </p:spPr>
      </p:pic>
      <p:pic>
        <p:nvPicPr>
          <p:cNvPr id="16" name="Picture 15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0D76E23C-9E3A-4771-A3F3-51BFDD58C6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252" y="2705100"/>
            <a:ext cx="3264695" cy="217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4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DA81-C597-406C-A57F-E51BA8A4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are looking for talents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B2616-56D5-44DA-808B-19724A560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DBF74F-A649-4886-B368-9799F4D3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6915" y="1538971"/>
            <a:ext cx="4762500" cy="4762500"/>
          </a:xfrm>
          <a:prstGeom prst="rect">
            <a:avLst/>
          </a:prstGeom>
        </p:spPr>
      </p:pic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2C4C1738-B1A7-4922-A82A-9B3354402833}"/>
              </a:ext>
            </a:extLst>
          </p:cNvPr>
          <p:cNvSpPr/>
          <p:nvPr/>
        </p:nvSpPr>
        <p:spPr>
          <a:xfrm>
            <a:off x="1324980" y="1619545"/>
            <a:ext cx="3488320" cy="197554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howcard Gothic" panose="04020904020102020604" pitchFamily="82" charset="0"/>
              </a:rPr>
              <a:t>WE’RE HIRING</a:t>
            </a:r>
            <a:br>
              <a:rPr lang="en-US" sz="2400" dirty="0">
                <a:solidFill>
                  <a:schemeClr val="tx1"/>
                </a:solidFill>
                <a:latin typeface="Showcard Gothic" panose="04020904020102020604" pitchFamily="82" charset="0"/>
              </a:rPr>
            </a:br>
            <a:br>
              <a:rPr lang="en-US" sz="2400" dirty="0">
                <a:solidFill>
                  <a:schemeClr val="tx1"/>
                </a:solidFill>
                <a:latin typeface="Showcard Gothic" panose="04020904020102020604" pitchFamily="82" charset="0"/>
              </a:rPr>
            </a:br>
            <a:r>
              <a:rPr lang="en-US" sz="2400" dirty="0">
                <a:solidFill>
                  <a:schemeClr val="tx1"/>
                </a:solidFill>
                <a:latin typeface="Showcard Gothic" panose="04020904020102020604" pitchFamily="82" charset="0"/>
              </a:rPr>
              <a:t>Get on board!</a:t>
            </a:r>
          </a:p>
        </p:txBody>
      </p:sp>
      <p:pic>
        <p:nvPicPr>
          <p:cNvPr id="26" name="Picture 25" descr="A picture containing toy, LEGO, yellow&#10;&#10;Description automatically generated">
            <a:extLst>
              <a:ext uri="{FF2B5EF4-FFF2-40B4-BE49-F238E27FC236}">
                <a16:creationId xmlns:a16="http://schemas.microsoft.com/office/drawing/2014/main" id="{A84953DC-9E3E-45F2-8C56-3EB42ECF4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65022" y="3467100"/>
            <a:ext cx="3976804" cy="344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08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80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DA81-C597-406C-A57F-E51BA8A4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Luca Legora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B2616-56D5-44DA-808B-19724A560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pic>
        <p:nvPicPr>
          <p:cNvPr id="10" name="Picture 2" descr="1583172527626 (800×200)">
            <a:extLst>
              <a:ext uri="{FF2B5EF4-FFF2-40B4-BE49-F238E27FC236}">
                <a16:creationId xmlns:a16="http://schemas.microsoft.com/office/drawing/2014/main" id="{BC44C951-5190-47FA-BCBD-F373526B4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78000" y="1069951"/>
            <a:ext cx="7236000" cy="99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7B6E3E-FC9A-4D97-8A78-C9ED6F563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34" y="1394961"/>
            <a:ext cx="1331288" cy="1332000"/>
          </a:xfrm>
          <a:prstGeom prst="flowChartConnector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AF1A7A-04AA-4C43-80BE-34E7F5AB3551}"/>
              </a:ext>
            </a:extLst>
          </p:cNvPr>
          <p:cNvSpPr txBox="1"/>
          <p:nvPr/>
        </p:nvSpPr>
        <p:spPr>
          <a:xfrm>
            <a:off x="2532284" y="2690568"/>
            <a:ext cx="253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Luca Legora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Agile Coach @ MSC Technology Italia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864A48-74F3-482B-B63C-C7CAA10A87CB}"/>
              </a:ext>
            </a:extLst>
          </p:cNvPr>
          <p:cNvGrpSpPr/>
          <p:nvPr/>
        </p:nvGrpSpPr>
        <p:grpSpPr>
          <a:xfrm>
            <a:off x="2399797" y="3383280"/>
            <a:ext cx="4812533" cy="3226893"/>
            <a:chOff x="2399797" y="3383280"/>
            <a:chExt cx="4812533" cy="32268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8B4B693-C97A-4241-AD80-1E3C05B7816A}"/>
                </a:ext>
              </a:extLst>
            </p:cNvPr>
            <p:cNvGrpSpPr/>
            <p:nvPr/>
          </p:nvGrpSpPr>
          <p:grpSpPr>
            <a:xfrm>
              <a:off x="2578911" y="3383280"/>
              <a:ext cx="3505659" cy="540000"/>
              <a:chOff x="2674161" y="3429000"/>
              <a:chExt cx="3505659" cy="540000"/>
            </a:xfrm>
          </p:grpSpPr>
          <p:pic>
            <p:nvPicPr>
              <p:cNvPr id="14" name="Picture 13" descr="Diagram&#10;&#10;Description automatically generated">
                <a:extLst>
                  <a:ext uri="{FF2B5EF4-FFF2-40B4-BE49-F238E27FC236}">
                    <a16:creationId xmlns:a16="http://schemas.microsoft.com/office/drawing/2014/main" id="{AE58FDA4-6FB8-450B-AA66-0F9FE92BA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674161" y="3429000"/>
                <a:ext cx="1161623" cy="5400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35D7D3-43EF-45B8-9993-59D34893E696}"/>
                  </a:ext>
                </a:extLst>
              </p:cNvPr>
              <p:cNvSpPr txBox="1"/>
              <p:nvPr/>
            </p:nvSpPr>
            <p:spPr>
              <a:xfrm>
                <a:off x="3896711" y="3429000"/>
                <a:ext cx="2283109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</a:rPr>
                  <a:t>Agile Coach</a:t>
                </a:r>
              </a:p>
              <a:p>
                <a:r>
                  <a:rPr lang="en-US" sz="1000" dirty="0">
                    <a:solidFill>
                      <a:schemeClr val="bg1"/>
                    </a:solidFill>
                  </a:rPr>
                  <a:t>MSC Mediterranean Shipping Company</a:t>
                </a:r>
              </a:p>
              <a:p>
                <a:r>
                  <a:rPr lang="en-US" sz="800" dirty="0">
                    <a:solidFill>
                      <a:schemeClr val="bg2">
                        <a:lumMod val="50000"/>
                      </a:schemeClr>
                    </a:solidFill>
                  </a:rPr>
                  <a:t>Dec 2021 – Present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E7C8E2B-6AEA-44A2-9FE8-E47ECB3F50F2}"/>
                </a:ext>
              </a:extLst>
            </p:cNvPr>
            <p:cNvGrpSpPr/>
            <p:nvPr/>
          </p:nvGrpSpPr>
          <p:grpSpPr>
            <a:xfrm>
              <a:off x="2607191" y="4017612"/>
              <a:ext cx="3477379" cy="1384994"/>
              <a:chOff x="2702441" y="3429000"/>
              <a:chExt cx="3477379" cy="59673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086A7AF-14C3-4A19-82C5-A71337648E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02441" y="3429000"/>
                <a:ext cx="1116000" cy="223526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0723EC-D6F3-4E65-846B-6EB2BF8CDDCD}"/>
                  </a:ext>
                </a:extLst>
              </p:cNvPr>
              <p:cNvSpPr txBox="1"/>
              <p:nvPr/>
            </p:nvSpPr>
            <p:spPr>
              <a:xfrm>
                <a:off x="3896711" y="3429000"/>
                <a:ext cx="2283109" cy="596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</a:rPr>
                  <a:t>Product Owner</a:t>
                </a:r>
              </a:p>
              <a:p>
                <a:r>
                  <a:rPr lang="en-US" sz="1100" dirty="0">
                    <a:solidFill>
                      <a:schemeClr val="bg1"/>
                    </a:solidFill>
                  </a:rPr>
                  <a:t>Deltatre</a:t>
                </a:r>
              </a:p>
              <a:p>
                <a:r>
                  <a:rPr lang="en-US" sz="800" dirty="0">
                    <a:solidFill>
                      <a:schemeClr val="bg2">
                        <a:lumMod val="50000"/>
                      </a:schemeClr>
                    </a:solidFill>
                  </a:rPr>
                  <a:t>Feb 2020 – Nov 2021</a:t>
                </a:r>
                <a:br>
                  <a:rPr lang="en-US" sz="800" dirty="0">
                    <a:solidFill>
                      <a:schemeClr val="bg2">
                        <a:lumMod val="50000"/>
                      </a:schemeClr>
                    </a:solidFill>
                  </a:rPr>
                </a:br>
                <a:endParaRPr lang="en-US" sz="8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r>
                  <a:rPr lang="en-US" sz="1100" b="1" dirty="0">
                    <a:solidFill>
                      <a:schemeClr val="bg1"/>
                    </a:solidFill>
                  </a:rPr>
                  <a:t>Scrum Master</a:t>
                </a:r>
              </a:p>
              <a:p>
                <a:r>
                  <a:rPr lang="en-US" sz="800" dirty="0">
                    <a:solidFill>
                      <a:schemeClr val="bg2">
                        <a:lumMod val="50000"/>
                      </a:schemeClr>
                    </a:solidFill>
                  </a:rPr>
                  <a:t>Apr 2018 – Jan 2020</a:t>
                </a:r>
              </a:p>
              <a:p>
                <a:endParaRPr lang="en-US" sz="8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r>
                  <a:rPr lang="en-US" sz="1100" b="1" dirty="0">
                    <a:solidFill>
                      <a:schemeClr val="bg1"/>
                    </a:solidFill>
                  </a:rPr>
                  <a:t>Full-Stack Developer</a:t>
                </a:r>
              </a:p>
              <a:p>
                <a:r>
                  <a:rPr lang="en-US" sz="800" dirty="0">
                    <a:solidFill>
                      <a:schemeClr val="bg2">
                        <a:lumMod val="50000"/>
                      </a:schemeClr>
                    </a:solidFill>
                  </a:rPr>
                  <a:t>Apr 2016 – Mar 2018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89A6617-5C0C-449D-B13A-036B7D67F08E}"/>
                </a:ext>
              </a:extLst>
            </p:cNvPr>
            <p:cNvGrpSpPr/>
            <p:nvPr/>
          </p:nvGrpSpPr>
          <p:grpSpPr>
            <a:xfrm>
              <a:off x="2531776" y="5498329"/>
              <a:ext cx="3518679" cy="553998"/>
              <a:chOff x="2661141" y="3429000"/>
              <a:chExt cx="3518679" cy="55399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06B1890-AC8D-4656-AB74-40338B13EC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661141" y="3468318"/>
                <a:ext cx="1092200" cy="45720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FF501-F4A6-4BE6-8281-B103FE75C7D3}"/>
                  </a:ext>
                </a:extLst>
              </p:cNvPr>
              <p:cNvSpPr txBox="1"/>
              <p:nvPr/>
            </p:nvSpPr>
            <p:spPr>
              <a:xfrm>
                <a:off x="3896711" y="3429000"/>
                <a:ext cx="228310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</a:rPr>
                  <a:t>.NET Developer</a:t>
                </a:r>
              </a:p>
              <a:p>
                <a:r>
                  <a:rPr lang="en-US" sz="1100" dirty="0" err="1">
                    <a:solidFill>
                      <a:schemeClr val="bg1"/>
                    </a:solidFill>
                  </a:rPr>
                  <a:t>Consoft</a:t>
                </a:r>
                <a:r>
                  <a:rPr lang="en-US" sz="1100" dirty="0">
                    <a:solidFill>
                      <a:schemeClr val="bg1"/>
                    </a:solidFill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</a:rPr>
                  <a:t>Sistemi</a:t>
                </a:r>
                <a:endParaRPr lang="en-US" sz="1100" b="1" dirty="0">
                  <a:solidFill>
                    <a:schemeClr val="bg1"/>
                  </a:solidFill>
                </a:endParaRPr>
              </a:p>
              <a:p>
                <a:r>
                  <a:rPr lang="en-US" sz="800" dirty="0">
                    <a:solidFill>
                      <a:schemeClr val="bg2">
                        <a:lumMod val="50000"/>
                      </a:schemeClr>
                    </a:solidFill>
                  </a:rPr>
                  <a:t>Mar 2014 – Apr 2016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DD21A18-D4C5-4806-9530-57CBC976A2BD}"/>
                </a:ext>
              </a:extLst>
            </p:cNvPr>
            <p:cNvGrpSpPr/>
            <p:nvPr/>
          </p:nvGrpSpPr>
          <p:grpSpPr>
            <a:xfrm>
              <a:off x="2399797" y="6007706"/>
              <a:ext cx="4812533" cy="602467"/>
              <a:chOff x="2495047" y="3372437"/>
              <a:chExt cx="4812533" cy="60246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759E9FB-8838-4A6D-88B1-DE4E04847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95047" y="3372437"/>
                <a:ext cx="1296000" cy="60246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E06032-3C1B-4DFD-8B53-E8E75218AEE3}"/>
                  </a:ext>
                </a:extLst>
              </p:cNvPr>
              <p:cNvSpPr txBox="1"/>
              <p:nvPr/>
            </p:nvSpPr>
            <p:spPr>
              <a:xfrm>
                <a:off x="3858611" y="3429000"/>
                <a:ext cx="3448969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</a:rPr>
                  <a:t>Bachelor of Computer Science – Computer Engineering</a:t>
                </a:r>
              </a:p>
              <a:p>
                <a:r>
                  <a:rPr lang="en-US" sz="1000" dirty="0" err="1">
                    <a:solidFill>
                      <a:schemeClr val="bg1"/>
                    </a:solidFill>
                  </a:rPr>
                  <a:t>Politecnico</a:t>
                </a:r>
                <a:r>
                  <a:rPr lang="en-US" sz="1000" dirty="0">
                    <a:solidFill>
                      <a:schemeClr val="bg1"/>
                    </a:solidFill>
                  </a:rPr>
                  <a:t> di Torino</a:t>
                </a:r>
              </a:p>
              <a:p>
                <a:r>
                  <a:rPr lang="en-US" sz="800" dirty="0">
                    <a:solidFill>
                      <a:schemeClr val="bg2">
                        <a:lumMod val="50000"/>
                      </a:schemeClr>
                    </a:solidFill>
                  </a:rPr>
                  <a:t>Oct 2013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0314D8-A363-4BBC-AFDE-93EC841C1FEB}"/>
              </a:ext>
            </a:extLst>
          </p:cNvPr>
          <p:cNvGrpSpPr/>
          <p:nvPr/>
        </p:nvGrpSpPr>
        <p:grpSpPr>
          <a:xfrm>
            <a:off x="6764630" y="4151745"/>
            <a:ext cx="2852878" cy="2347272"/>
            <a:chOff x="8309778" y="3550375"/>
            <a:chExt cx="2852878" cy="2347272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817E6677-72DC-4518-ABFA-E45632957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5932" y="5055328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>
              <a:extLst>
                <a:ext uri="{FF2B5EF4-FFF2-40B4-BE49-F238E27FC236}">
                  <a16:creationId xmlns:a16="http://schemas.microsoft.com/office/drawing/2014/main" id="{234228B1-E5DA-4CC4-B5F3-711C825D5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4373" y="5177647"/>
              <a:ext cx="653667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Icon&#10;&#10;Description automatically generated">
              <a:extLst>
                <a:ext uri="{FF2B5EF4-FFF2-40B4-BE49-F238E27FC236}">
                  <a16:creationId xmlns:a16="http://schemas.microsoft.com/office/drawing/2014/main" id="{763C01DA-8D0F-4E06-8EB0-F9D61517E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309778" y="4612951"/>
              <a:ext cx="720000" cy="720000"/>
            </a:xfrm>
            <a:prstGeom prst="rect">
              <a:avLst/>
            </a:prstGeom>
          </p:spPr>
        </p:pic>
        <p:pic>
          <p:nvPicPr>
            <p:cNvPr id="29" name="Picture 10">
              <a:extLst>
                <a:ext uri="{FF2B5EF4-FFF2-40B4-BE49-F238E27FC236}">
                  <a16:creationId xmlns:a16="http://schemas.microsoft.com/office/drawing/2014/main" id="{3F903841-7322-491B-AA82-4C4832B4F6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724500" y="4254281"/>
              <a:ext cx="642755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2">
              <a:extLst>
                <a:ext uri="{FF2B5EF4-FFF2-40B4-BE49-F238E27FC236}">
                  <a16:creationId xmlns:a16="http://schemas.microsoft.com/office/drawing/2014/main" id="{768AB601-94D7-497C-812E-40B0CFF767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7" r="6627" b="25979"/>
            <a:stretch/>
          </p:blipFill>
          <p:spPr bwMode="auto">
            <a:xfrm>
              <a:off x="8961682" y="4301195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8">
              <a:extLst>
                <a:ext uri="{FF2B5EF4-FFF2-40B4-BE49-F238E27FC236}">
                  <a16:creationId xmlns:a16="http://schemas.microsoft.com/office/drawing/2014/main" id="{628354C0-3325-4E7F-A429-4FD4E20F6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2656" y="4350109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0">
              <a:extLst>
                <a:ext uri="{FF2B5EF4-FFF2-40B4-BE49-F238E27FC236}">
                  <a16:creationId xmlns:a16="http://schemas.microsoft.com/office/drawing/2014/main" id="{C345BB55-1F8E-4849-AE84-654D169282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7028" y="3550375"/>
              <a:ext cx="741667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2">
              <a:extLst>
                <a:ext uri="{FF2B5EF4-FFF2-40B4-BE49-F238E27FC236}">
                  <a16:creationId xmlns:a16="http://schemas.microsoft.com/office/drawing/2014/main" id="{037A6C56-57FC-4508-A975-F91BA5061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3614" y="3676488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4">
              <a:extLst>
                <a:ext uri="{FF2B5EF4-FFF2-40B4-BE49-F238E27FC236}">
                  <a16:creationId xmlns:a16="http://schemas.microsoft.com/office/drawing/2014/main" id="{EF81386C-D765-4844-85C8-C120CE08A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1682" y="3586941"/>
              <a:ext cx="720000" cy="431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EE75D9B-EB37-44FA-A5F3-45ACDA16B7D3}"/>
              </a:ext>
            </a:extLst>
          </p:cNvPr>
          <p:cNvGrpSpPr/>
          <p:nvPr/>
        </p:nvGrpSpPr>
        <p:grpSpPr>
          <a:xfrm>
            <a:off x="6246769" y="2184868"/>
            <a:ext cx="3531656" cy="1996605"/>
            <a:chOff x="6470112" y="2411979"/>
            <a:chExt cx="3531656" cy="1996605"/>
          </a:xfrm>
        </p:grpSpPr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3EEBEEC0-266C-4710-8BA1-5D44E7D81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40183" y="2802056"/>
              <a:ext cx="697584" cy="36197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83C64BA-23DC-4BB6-ACBA-74F3D4644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16040" y="2617140"/>
              <a:ext cx="720000" cy="720000"/>
            </a:xfrm>
            <a:prstGeom prst="rect">
              <a:avLst/>
            </a:prstGeom>
          </p:spPr>
        </p:pic>
        <p:pic>
          <p:nvPicPr>
            <p:cNvPr id="38" name="Picture 37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DEEDDEB3-5D34-4F87-8016-A27774DC0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5840" y="2411979"/>
              <a:ext cx="1152000" cy="1240617"/>
            </a:xfrm>
            <a:prstGeom prst="rect">
              <a:avLst/>
            </a:prstGeom>
          </p:spPr>
        </p:pic>
        <p:pic>
          <p:nvPicPr>
            <p:cNvPr id="39" name="Picture 26">
              <a:extLst>
                <a:ext uri="{FF2B5EF4-FFF2-40B4-BE49-F238E27FC236}">
                  <a16:creationId xmlns:a16="http://schemas.microsoft.com/office/drawing/2014/main" id="{52FDE286-903F-4345-ABA7-BDF0EF031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1768" y="2993152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4962ADC-6B32-4D10-9A62-4CD878E8E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8671" y="3292584"/>
              <a:ext cx="2538818" cy="11160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09C81CA-2488-4A20-B7A2-1414FE124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470112" y="3078513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5267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76F8-7203-4698-9C01-C99A99B8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now, draw a hand</a:t>
            </a:r>
          </a:p>
        </p:txBody>
      </p:sp>
      <p:pic>
        <p:nvPicPr>
          <p:cNvPr id="21" name="Picture 20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4CAD0942-1335-4A8B-802B-2ED5E2AB80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195" y="2721831"/>
            <a:ext cx="6416034" cy="17210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0FCF6B-4EB4-4460-9FEC-086DFD7E88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4146"/>
            <a:ext cx="2524758" cy="2203854"/>
          </a:xfrm>
          <a:prstGeom prst="rect">
            <a:avLst/>
          </a:prstGeom>
        </p:spPr>
      </p:pic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E4A561A-D4AD-432C-AD84-293BC21C99F0}"/>
              </a:ext>
            </a:extLst>
          </p:cNvPr>
          <p:cNvSpPr txBox="1">
            <a:spLocks/>
          </p:cNvSpPr>
          <p:nvPr/>
        </p:nvSpPr>
        <p:spPr>
          <a:xfrm>
            <a:off x="8153400" y="6275892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ABDE138C-4D4D-48F6-9D10-D0BEE3D98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</p:spPr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088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78C250-F74E-4E4C-9311-FBAC7D945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1548A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AGILE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4F595F-A01D-4555-9C13-1416DC67BBAD}"/>
              </a:ext>
            </a:extLst>
          </p:cNvPr>
          <p:cNvSpPr txBox="1">
            <a:spLocks/>
          </p:cNvSpPr>
          <p:nvPr/>
        </p:nvSpPr>
        <p:spPr>
          <a:xfrm>
            <a:off x="352301" y="6266055"/>
            <a:ext cx="368629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40806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76F8-7203-4698-9C01-C99A99B8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Toyota Production System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E4A561A-D4AD-432C-AD84-293BC21C99F0}"/>
              </a:ext>
            </a:extLst>
          </p:cNvPr>
          <p:cNvSpPr txBox="1">
            <a:spLocks/>
          </p:cNvSpPr>
          <p:nvPr/>
        </p:nvSpPr>
        <p:spPr>
          <a:xfrm>
            <a:off x="8153400" y="6275892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MSC Mediterranean Shipping Company SA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ABDE138C-4D4D-48F6-9D10-D0BEE3D98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</p:spPr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77F509-EDA8-4424-B631-9814A44B9A81}"/>
              </a:ext>
            </a:extLst>
          </p:cNvPr>
          <p:cNvSpPr txBox="1"/>
          <p:nvPr/>
        </p:nvSpPr>
        <p:spPr>
          <a:xfrm>
            <a:off x="2356182" y="1562100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Just-in-time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6E9CA-5A8E-4406-A853-CE29308824E5}"/>
              </a:ext>
            </a:extLst>
          </p:cNvPr>
          <p:cNvSpPr txBox="1"/>
          <p:nvPr/>
        </p:nvSpPr>
        <p:spPr>
          <a:xfrm>
            <a:off x="8521368" y="1495425"/>
            <a:ext cx="1314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Jidoka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 group of lego figures&#10;&#10;Description automatically generated with low confidence">
            <a:extLst>
              <a:ext uri="{FF2B5EF4-FFF2-40B4-BE49-F238E27FC236}">
                <a16:creationId xmlns:a16="http://schemas.microsoft.com/office/drawing/2014/main" id="{E428CC3F-0E65-49E3-80F0-5CB14442A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94" y="1864757"/>
            <a:ext cx="4391025" cy="2395104"/>
          </a:xfrm>
          <a:prstGeom prst="rect">
            <a:avLst/>
          </a:prstGeom>
        </p:spPr>
      </p:pic>
      <p:pic>
        <p:nvPicPr>
          <p:cNvPr id="10" name="Picture 9" descr="A picture containing appliance, automaton&#10;&#10;Description automatically generated">
            <a:extLst>
              <a:ext uri="{FF2B5EF4-FFF2-40B4-BE49-F238E27FC236}">
                <a16:creationId xmlns:a16="http://schemas.microsoft.com/office/drawing/2014/main" id="{E7B889EC-EC45-4483-962F-A673DA7F5B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931432"/>
            <a:ext cx="2579650" cy="1935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3744E6-87A7-4F74-A43F-CA3F53880B85}"/>
              </a:ext>
            </a:extLst>
          </p:cNvPr>
          <p:cNvSpPr txBox="1"/>
          <p:nvPr/>
        </p:nvSpPr>
        <p:spPr>
          <a:xfrm>
            <a:off x="1054894" y="5768035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Standardizing 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3B8550-78F9-47D9-9B0D-20FE2947151E}"/>
              </a:ext>
            </a:extLst>
          </p:cNvPr>
          <p:cNvSpPr txBox="1"/>
          <p:nvPr/>
        </p:nvSpPr>
        <p:spPr>
          <a:xfrm>
            <a:off x="4767263" y="5768035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Removing inconsistency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A45225-5148-41DA-A456-3E6D413C574C}"/>
              </a:ext>
            </a:extLst>
          </p:cNvPr>
          <p:cNvSpPr txBox="1"/>
          <p:nvPr/>
        </p:nvSpPr>
        <p:spPr>
          <a:xfrm>
            <a:off x="8479632" y="5768035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Eliminating waste</a:t>
            </a:r>
          </a:p>
        </p:txBody>
      </p:sp>
      <p:pic>
        <p:nvPicPr>
          <p:cNvPr id="18" name="Picture 17" descr="Arrow&#10;&#10;Description automatically generated">
            <a:extLst>
              <a:ext uri="{FF2B5EF4-FFF2-40B4-BE49-F238E27FC236}">
                <a16:creationId xmlns:a16="http://schemas.microsoft.com/office/drawing/2014/main" id="{29D9A9D4-96BE-4AD1-9FB0-D201E5A06B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93195" y="3667125"/>
            <a:ext cx="1605610" cy="160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7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457200" y="37324"/>
            <a:ext cx="9190234" cy="907200"/>
          </a:xfrm>
        </p:spPr>
        <p:txBody>
          <a:bodyPr/>
          <a:lstStyle/>
          <a:p>
            <a:r>
              <a:rPr lang="en-US" dirty="0"/>
              <a:t>Turbulent and fast-changing environments 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30DA40-7DF8-3D48-A83C-3EFFDB3B6ED6}" type="slidenum">
              <a:rPr lang="en-US" altLang="x-none" smtClean="0"/>
              <a:pPr/>
              <a:t>6</a:t>
            </a:fld>
            <a:endParaRPr lang="en-US" altLang="x-none"/>
          </a:p>
        </p:txBody>
      </p:sp>
      <p:sp>
        <p:nvSpPr>
          <p:cNvPr id="56" name="Footer Placeholder 4">
            <a:extLst>
              <a:ext uri="{FF2B5EF4-FFF2-40B4-BE49-F238E27FC236}">
                <a16:creationId xmlns:a16="http://schemas.microsoft.com/office/drawing/2014/main" id="{AE15F941-EBDC-4916-B4A8-6E2C6C517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S.A. </a:t>
            </a:r>
          </a:p>
          <a:p>
            <a:r>
              <a:rPr lang="en-US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40547-7EC1-4786-B307-BF773C2AB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124" y="4646624"/>
            <a:ext cx="2880000" cy="1737855"/>
          </a:xfrm>
          <a:prstGeom prst="rect">
            <a:avLst/>
          </a:prstGeom>
        </p:spPr>
      </p:pic>
      <p:pic>
        <p:nvPicPr>
          <p:cNvPr id="10" name="Picture 9" descr="A picture containing LEGO, toy, decorated&#10;&#10;Description automatically generated">
            <a:extLst>
              <a:ext uri="{FF2B5EF4-FFF2-40B4-BE49-F238E27FC236}">
                <a16:creationId xmlns:a16="http://schemas.microsoft.com/office/drawing/2014/main" id="{99EB8405-E86E-4FBF-BBB9-6EC32DA3F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7921" y="4455196"/>
            <a:ext cx="2880000" cy="2064813"/>
          </a:xfrm>
          <a:prstGeom prst="rect">
            <a:avLst/>
          </a:prstGeom>
        </p:spPr>
      </p:pic>
      <p:pic>
        <p:nvPicPr>
          <p:cNvPr id="12" name="Picture 11" descr="A picture containing LEGO, toy&#10;&#10;Description automatically generated">
            <a:extLst>
              <a:ext uri="{FF2B5EF4-FFF2-40B4-BE49-F238E27FC236}">
                <a16:creationId xmlns:a16="http://schemas.microsoft.com/office/drawing/2014/main" id="{0AC59059-1317-41CF-9AC8-8553589270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17" y="4404084"/>
            <a:ext cx="2880000" cy="1470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1BB8A8-3499-49E4-B52B-CD06504D5FD4}"/>
              </a:ext>
            </a:extLst>
          </p:cNvPr>
          <p:cNvSpPr txBox="1"/>
          <p:nvPr/>
        </p:nvSpPr>
        <p:spPr>
          <a:xfrm>
            <a:off x="585627" y="1376737"/>
            <a:ext cx="1040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Rapid technological updates and increased globalization requires </a:t>
            </a:r>
            <a:r>
              <a:rPr lang="en-US" b="0" i="0" dirty="0">
                <a:solidFill>
                  <a:schemeClr val="bg1"/>
                </a:solidFill>
                <a:effectLst/>
              </a:rPr>
              <a:t>flexible strategic solutions that respond quickly to these rapid changes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9FB08B-6C96-41BC-873E-AD70C64E0003}"/>
              </a:ext>
            </a:extLst>
          </p:cNvPr>
          <p:cNvSpPr txBox="1"/>
          <p:nvPr/>
        </p:nvSpPr>
        <p:spPr>
          <a:xfrm>
            <a:off x="585626" y="2688514"/>
            <a:ext cx="10407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succeed the key is to define a plan, which is the only way to achieve and follow a vision, but always welcome changes by continuously adapting and reviewing it</a:t>
            </a:r>
          </a:p>
        </p:txBody>
      </p:sp>
    </p:spTree>
    <p:extLst>
      <p:ext uri="{BB962C8B-B14F-4D97-AF65-F5344CB8AC3E}">
        <p14:creationId xmlns:p14="http://schemas.microsoft.com/office/powerpoint/2010/main" val="241671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Biggest Risk in developing Software Products?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F10EB20-A3F9-4555-A669-D6C48010828D}"/>
              </a:ext>
            </a:extLst>
          </p:cNvPr>
          <p:cNvGrpSpPr/>
          <p:nvPr/>
        </p:nvGrpSpPr>
        <p:grpSpPr>
          <a:xfrm>
            <a:off x="352301" y="2412534"/>
            <a:ext cx="2247900" cy="3153727"/>
            <a:chOff x="193285" y="1301944"/>
            <a:chExt cx="2247900" cy="315372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F610A5-FA5B-4D7B-956B-FFCF63BE8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3998"/>
            <a:stretch/>
          </p:blipFill>
          <p:spPr>
            <a:xfrm>
              <a:off x="444632" y="1301944"/>
              <a:ext cx="1764072" cy="288000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5A0F82-52EA-4687-B1E9-EDEDE6147F34}"/>
                </a:ext>
              </a:extLst>
            </p:cNvPr>
            <p:cNvSpPr txBox="1"/>
            <p:nvPr/>
          </p:nvSpPr>
          <p:spPr>
            <a:xfrm>
              <a:off x="193285" y="4178672"/>
              <a:ext cx="22479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How the customer explained it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FF4BF8-4E85-4A07-A353-CA1773001362}"/>
              </a:ext>
            </a:extLst>
          </p:cNvPr>
          <p:cNvGrpSpPr/>
          <p:nvPr/>
        </p:nvGrpSpPr>
        <p:grpSpPr>
          <a:xfrm>
            <a:off x="2715813" y="2374091"/>
            <a:ext cx="2247900" cy="3375743"/>
            <a:chOff x="2338085" y="1263501"/>
            <a:chExt cx="2247900" cy="337574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2696EE-34E6-495D-A34F-20BDE752DF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3827"/>
            <a:stretch/>
          </p:blipFill>
          <p:spPr>
            <a:xfrm>
              <a:off x="2580189" y="1263501"/>
              <a:ext cx="1763692" cy="288000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0F56B4-1646-4EE1-85E7-80B2DC7DA982}"/>
                </a:ext>
              </a:extLst>
            </p:cNvPr>
            <p:cNvSpPr txBox="1"/>
            <p:nvPr/>
          </p:nvSpPr>
          <p:spPr>
            <a:xfrm>
              <a:off x="2338085" y="4177579"/>
              <a:ext cx="2247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How the Project Leader understood it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C7E979-BC90-411C-AB9C-2EE9243E2E08}"/>
              </a:ext>
            </a:extLst>
          </p:cNvPr>
          <p:cNvGrpSpPr/>
          <p:nvPr/>
        </p:nvGrpSpPr>
        <p:grpSpPr>
          <a:xfrm>
            <a:off x="5079325" y="2405990"/>
            <a:ext cx="2247900" cy="3148692"/>
            <a:chOff x="4774501" y="1295400"/>
            <a:chExt cx="2247900" cy="31486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3C26E3-DC96-4AFB-BCB7-D8B7628FB2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3998"/>
            <a:stretch/>
          </p:blipFill>
          <p:spPr>
            <a:xfrm>
              <a:off x="4996483" y="1295400"/>
              <a:ext cx="1756598" cy="288000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6A777A-DF8B-486C-B106-E1873DD2D6C7}"/>
                </a:ext>
              </a:extLst>
            </p:cNvPr>
            <p:cNvSpPr txBox="1"/>
            <p:nvPr/>
          </p:nvSpPr>
          <p:spPr>
            <a:xfrm>
              <a:off x="4774501" y="4167093"/>
              <a:ext cx="22479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How the analyst designed it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6D3F7A5-D7E5-4118-BFC9-79FE7D202443}"/>
              </a:ext>
            </a:extLst>
          </p:cNvPr>
          <p:cNvGrpSpPr/>
          <p:nvPr/>
        </p:nvGrpSpPr>
        <p:grpSpPr>
          <a:xfrm>
            <a:off x="7442837" y="2388045"/>
            <a:ext cx="2247900" cy="3181488"/>
            <a:chOff x="7210917" y="1277455"/>
            <a:chExt cx="2247900" cy="31814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516000D-6EF2-4415-96AE-EDFD13963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4570"/>
            <a:stretch/>
          </p:blipFill>
          <p:spPr>
            <a:xfrm>
              <a:off x="7362454" y="1277455"/>
              <a:ext cx="1786497" cy="288000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594143-0B2F-425C-A4B2-6B81453065AE}"/>
                </a:ext>
              </a:extLst>
            </p:cNvPr>
            <p:cNvSpPr txBox="1"/>
            <p:nvPr/>
          </p:nvSpPr>
          <p:spPr>
            <a:xfrm>
              <a:off x="7210917" y="4181944"/>
              <a:ext cx="22479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How the Developer coded it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74DA37C-90CB-4768-A568-90716D08F4F1}"/>
              </a:ext>
            </a:extLst>
          </p:cNvPr>
          <p:cNvGrpSpPr/>
          <p:nvPr/>
        </p:nvGrpSpPr>
        <p:grpSpPr>
          <a:xfrm>
            <a:off x="9806349" y="2391874"/>
            <a:ext cx="2247900" cy="3355781"/>
            <a:chOff x="9647333" y="1281284"/>
            <a:chExt cx="2247900" cy="3355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91A2E3F-85DA-49E1-98E1-F68402389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4279"/>
            <a:stretch/>
          </p:blipFill>
          <p:spPr>
            <a:xfrm>
              <a:off x="9800976" y="1281284"/>
              <a:ext cx="1743467" cy="288000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4A7E31-B0BA-4E83-96EC-69DF57287A0B}"/>
                </a:ext>
              </a:extLst>
            </p:cNvPr>
            <p:cNvSpPr txBox="1"/>
            <p:nvPr/>
          </p:nvSpPr>
          <p:spPr>
            <a:xfrm>
              <a:off x="9647333" y="4175400"/>
              <a:ext cx="2247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What the customer really needed</a:t>
              </a:r>
            </a:p>
          </p:txBody>
        </p:sp>
      </p:grp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5E4EE13-E18C-4A89-9BC4-C6523A05D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</p:spPr>
        <p:txBody>
          <a:bodyPr/>
          <a:lstStyle/>
          <a:p>
            <a:r>
              <a:rPr lang="en-US" dirty="0"/>
              <a:t>© Copyright MSC Mediterranean Shipping Company SA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9BCC7BF-1A1C-44FB-9D47-8A2C8022C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4396" y="1306107"/>
            <a:ext cx="4683208" cy="551764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b="1" dirty="0">
                <a:ln/>
                <a:solidFill>
                  <a:schemeClr val="bg1"/>
                </a:solidFill>
              </a:rPr>
              <a:t>Developing the wrong product!</a:t>
            </a:r>
          </a:p>
          <a:p>
            <a:pPr marL="0" indent="0">
              <a:buNone/>
            </a:pPr>
            <a:endParaRPr lang="en-US" b="1" dirty="0">
              <a:ln/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8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276F8-7203-4698-9C01-C99A99B8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developments uncertainty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EE4A561A-D4AD-432C-AD84-293BC21C99F0}"/>
              </a:ext>
            </a:extLst>
          </p:cNvPr>
          <p:cNvSpPr txBox="1">
            <a:spLocks/>
          </p:cNvSpPr>
          <p:nvPr/>
        </p:nvSpPr>
        <p:spPr>
          <a:xfrm>
            <a:off x="8153400" y="6275892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Copyright MSC Mediterranean Shipping Company SA</a:t>
            </a:r>
          </a:p>
        </p:txBody>
      </p: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ABDE138C-4D4D-48F6-9D10-D0BEE3D98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</p:spPr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9E54EF-AD9F-4D91-8996-5F7E6CDC3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1618933"/>
            <a:ext cx="63436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90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vs. Agile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C30DA40-7DF8-3D48-A83C-3EFFDB3B6ED6}" type="slidenum">
              <a:rPr lang="en-US" altLang="x-none" smtClean="0"/>
              <a:pPr/>
              <a:t>9</a:t>
            </a:fld>
            <a:endParaRPr lang="en-US" altLang="x-none"/>
          </a:p>
        </p:txBody>
      </p:sp>
      <p:sp>
        <p:nvSpPr>
          <p:cNvPr id="56" name="Footer Placeholder 4">
            <a:extLst>
              <a:ext uri="{FF2B5EF4-FFF2-40B4-BE49-F238E27FC236}">
                <a16:creationId xmlns:a16="http://schemas.microsoft.com/office/drawing/2014/main" id="{AE15F941-EBDC-4916-B4A8-6E2C6C517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S.A. </a:t>
            </a:r>
          </a:p>
          <a:p>
            <a:r>
              <a:rPr lang="en-US"/>
              <a:t> </a:t>
            </a:r>
          </a:p>
        </p:txBody>
      </p:sp>
      <p:grpSp>
        <p:nvGrpSpPr>
          <p:cNvPr id="8" name="Group 8"/>
          <p:cNvGrpSpPr/>
          <p:nvPr/>
        </p:nvGrpSpPr>
        <p:grpSpPr>
          <a:xfrm rot="16200000">
            <a:off x="1844255" y="1446500"/>
            <a:ext cx="3027721" cy="3784647"/>
            <a:chOff x="539552" y="1556792"/>
            <a:chExt cx="2160240" cy="2520280"/>
          </a:xfrm>
        </p:grpSpPr>
        <p:sp>
          <p:nvSpPr>
            <p:cNvPr id="9" name="Rectangle 8"/>
            <p:cNvSpPr/>
            <p:nvPr/>
          </p:nvSpPr>
          <p:spPr>
            <a:xfrm>
              <a:off x="539552" y="1556792"/>
              <a:ext cx="2160240" cy="50405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9552" y="2060848"/>
              <a:ext cx="2160240" cy="5040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9552" y="2564904"/>
              <a:ext cx="2160240" cy="50405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9552" y="3068960"/>
              <a:ext cx="2160240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9552" y="3573016"/>
              <a:ext cx="2160240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22"/>
          <p:cNvGrpSpPr/>
          <p:nvPr/>
        </p:nvGrpSpPr>
        <p:grpSpPr>
          <a:xfrm rot="16200000">
            <a:off x="1920255" y="1635056"/>
            <a:ext cx="2848620" cy="3397049"/>
            <a:chOff x="539552" y="1681201"/>
            <a:chExt cx="2160241" cy="2262170"/>
          </a:xfrm>
        </p:grpSpPr>
        <p:sp>
          <p:nvSpPr>
            <p:cNvPr id="15" name="TextBox 17"/>
            <p:cNvSpPr txBox="1"/>
            <p:nvPr/>
          </p:nvSpPr>
          <p:spPr>
            <a:xfrm>
              <a:off x="539552" y="1681201"/>
              <a:ext cx="2160240" cy="2459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/>
                <a:t>ANALYSIS</a:t>
              </a:r>
            </a:p>
          </p:txBody>
        </p:sp>
        <p:sp>
          <p:nvSpPr>
            <p:cNvPr id="16" name="TextBox 18"/>
            <p:cNvSpPr txBox="1"/>
            <p:nvPr/>
          </p:nvSpPr>
          <p:spPr>
            <a:xfrm>
              <a:off x="539552" y="2185257"/>
              <a:ext cx="2160240" cy="2459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/>
                <a:t>DESIGN</a:t>
              </a:r>
            </a:p>
          </p:txBody>
        </p:sp>
        <p:sp>
          <p:nvSpPr>
            <p:cNvPr id="17" name="TextBox 19"/>
            <p:cNvSpPr txBox="1"/>
            <p:nvPr/>
          </p:nvSpPr>
          <p:spPr>
            <a:xfrm>
              <a:off x="539552" y="2689313"/>
              <a:ext cx="2160240" cy="2459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/>
                <a:t>DEVELOPMENT</a:t>
              </a:r>
            </a:p>
          </p:txBody>
        </p:sp>
        <p:sp>
          <p:nvSpPr>
            <p:cNvPr id="18" name="TextBox 20"/>
            <p:cNvSpPr txBox="1"/>
            <p:nvPr/>
          </p:nvSpPr>
          <p:spPr>
            <a:xfrm>
              <a:off x="539553" y="3193369"/>
              <a:ext cx="2160240" cy="2459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/>
                <a:t>TESTING</a:t>
              </a:r>
            </a:p>
          </p:txBody>
        </p:sp>
        <p:sp>
          <p:nvSpPr>
            <p:cNvPr id="19" name="TextBox 21"/>
            <p:cNvSpPr txBox="1"/>
            <p:nvPr/>
          </p:nvSpPr>
          <p:spPr>
            <a:xfrm>
              <a:off x="539552" y="3697425"/>
              <a:ext cx="2160240" cy="24594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b="1" dirty="0"/>
                <a:t>DELIVERY</a:t>
              </a:r>
            </a:p>
          </p:txBody>
        </p:sp>
      </p:grpSp>
      <p:grpSp>
        <p:nvGrpSpPr>
          <p:cNvPr id="20" name="Group 35"/>
          <p:cNvGrpSpPr/>
          <p:nvPr/>
        </p:nvGrpSpPr>
        <p:grpSpPr>
          <a:xfrm>
            <a:off x="7242169" y="1824965"/>
            <a:ext cx="2848619" cy="3027717"/>
            <a:chOff x="539552" y="1556792"/>
            <a:chExt cx="2160240" cy="2520280"/>
          </a:xfrm>
        </p:grpSpPr>
        <p:sp>
          <p:nvSpPr>
            <p:cNvPr id="21" name="Rectangle 20"/>
            <p:cNvSpPr/>
            <p:nvPr/>
          </p:nvSpPr>
          <p:spPr>
            <a:xfrm>
              <a:off x="539552" y="1556792"/>
              <a:ext cx="2160240" cy="5040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39552" y="2060848"/>
              <a:ext cx="2160240" cy="5040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39552" y="2564904"/>
              <a:ext cx="2160240" cy="50405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39552" y="3068960"/>
              <a:ext cx="2160240" cy="5040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39552" y="3573016"/>
              <a:ext cx="2160240" cy="504056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62"/>
          <p:cNvGrpSpPr/>
          <p:nvPr/>
        </p:nvGrpSpPr>
        <p:grpSpPr>
          <a:xfrm>
            <a:off x="7305793" y="1824965"/>
            <a:ext cx="2764721" cy="3027717"/>
            <a:chOff x="5508104" y="1556792"/>
            <a:chExt cx="2096616" cy="2520280"/>
          </a:xfrm>
        </p:grpSpPr>
        <p:sp>
          <p:nvSpPr>
            <p:cNvPr id="27" name="Rectangle 26"/>
            <p:cNvSpPr/>
            <p:nvPr/>
          </p:nvSpPr>
          <p:spPr>
            <a:xfrm>
              <a:off x="5508104" y="1556792"/>
              <a:ext cx="72008" cy="2520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652120" y="1556792"/>
              <a:ext cx="72008" cy="2520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804520" y="1556792"/>
              <a:ext cx="72008" cy="2520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940152" y="1556792"/>
              <a:ext cx="72008" cy="2520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075784" y="1556792"/>
              <a:ext cx="72008" cy="2520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28184" y="1556792"/>
              <a:ext cx="72008" cy="2520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372200" y="1556792"/>
              <a:ext cx="72008" cy="2520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516216" y="1556792"/>
              <a:ext cx="72008" cy="2520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668616" y="1556792"/>
              <a:ext cx="72008" cy="2520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6804248" y="1556792"/>
              <a:ext cx="72008" cy="2520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939880" y="1556792"/>
              <a:ext cx="72008" cy="2520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092280" y="1556792"/>
              <a:ext cx="72008" cy="2520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244680" y="1556792"/>
              <a:ext cx="72008" cy="2520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380312" y="1556792"/>
              <a:ext cx="72008" cy="2520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532712" y="1556792"/>
              <a:ext cx="72008" cy="2520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242169" y="1955269"/>
            <a:ext cx="2848619" cy="2818167"/>
            <a:chOff x="539552" y="1619508"/>
            <a:chExt cx="2160240" cy="2320310"/>
          </a:xfrm>
        </p:grpSpPr>
        <p:sp>
          <p:nvSpPr>
            <p:cNvPr id="43" name="TextBox 42"/>
            <p:cNvSpPr txBox="1"/>
            <p:nvPr/>
          </p:nvSpPr>
          <p:spPr>
            <a:xfrm>
              <a:off x="539552" y="1619508"/>
              <a:ext cx="2160240" cy="304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ANALYSIS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9552" y="2123564"/>
              <a:ext cx="2160240" cy="304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DESIGN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9552" y="2627620"/>
              <a:ext cx="2160240" cy="304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DEVELOPMENT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39552" y="3131676"/>
              <a:ext cx="2160240" cy="304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TESTING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9552" y="3635732"/>
              <a:ext cx="2160240" cy="3040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DELIVERY</a:t>
              </a:r>
            </a:p>
          </p:txBody>
        </p:sp>
      </p:grpSp>
      <p:sp>
        <p:nvSpPr>
          <p:cNvPr id="48" name="TextBox 63"/>
          <p:cNvSpPr txBox="1"/>
          <p:nvPr/>
        </p:nvSpPr>
        <p:spPr>
          <a:xfrm>
            <a:off x="1967734" y="1233919"/>
            <a:ext cx="275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Traditional</a:t>
            </a:r>
          </a:p>
        </p:txBody>
      </p:sp>
      <p:sp>
        <p:nvSpPr>
          <p:cNvPr id="49" name="TextBox 64"/>
          <p:cNvSpPr txBox="1"/>
          <p:nvPr/>
        </p:nvSpPr>
        <p:spPr>
          <a:xfrm>
            <a:off x="7316849" y="1220644"/>
            <a:ext cx="275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Agile</a:t>
            </a:r>
          </a:p>
        </p:txBody>
      </p:sp>
      <p:sp>
        <p:nvSpPr>
          <p:cNvPr id="50" name="Right Arrow 65"/>
          <p:cNvSpPr/>
          <p:nvPr/>
        </p:nvSpPr>
        <p:spPr>
          <a:xfrm>
            <a:off x="6886953" y="4683430"/>
            <a:ext cx="3726251" cy="5847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51" name="Right Arrow 66"/>
          <p:cNvSpPr/>
          <p:nvPr/>
        </p:nvSpPr>
        <p:spPr>
          <a:xfrm>
            <a:off x="1360875" y="4661423"/>
            <a:ext cx="4163517" cy="56972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cxnSp>
        <p:nvCxnSpPr>
          <p:cNvPr id="54" name="Straight Arrow Connector 70"/>
          <p:cNvCxnSpPr>
            <a:cxnSpLocks/>
          </p:cNvCxnSpPr>
          <p:nvPr/>
        </p:nvCxnSpPr>
        <p:spPr>
          <a:xfrm flipH="1" flipV="1">
            <a:off x="8674718" y="5128879"/>
            <a:ext cx="494" cy="309742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71"/>
          <p:cNvSpPr txBox="1"/>
          <p:nvPr/>
        </p:nvSpPr>
        <p:spPr>
          <a:xfrm>
            <a:off x="7696665" y="5423076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B050"/>
                </a:solidFill>
              </a:rPr>
              <a:t>50% Done and already ready to use</a:t>
            </a:r>
          </a:p>
        </p:txBody>
      </p:sp>
      <p:cxnSp>
        <p:nvCxnSpPr>
          <p:cNvPr id="58" name="Straight Arrow Connector 70">
            <a:extLst>
              <a:ext uri="{FF2B5EF4-FFF2-40B4-BE49-F238E27FC236}">
                <a16:creationId xmlns:a16="http://schemas.microsoft.com/office/drawing/2014/main" id="{61C6C763-2D06-4FC3-9F53-2388914B451A}"/>
              </a:ext>
            </a:extLst>
          </p:cNvPr>
          <p:cNvCxnSpPr>
            <a:cxnSpLocks/>
          </p:cNvCxnSpPr>
          <p:nvPr/>
        </p:nvCxnSpPr>
        <p:spPr>
          <a:xfrm flipH="1" flipV="1">
            <a:off x="3392133" y="5113334"/>
            <a:ext cx="494" cy="309742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71">
            <a:extLst>
              <a:ext uri="{FF2B5EF4-FFF2-40B4-BE49-F238E27FC236}">
                <a16:creationId xmlns:a16="http://schemas.microsoft.com/office/drawing/2014/main" id="{0E4EF3B4-1144-4385-AA7B-3CAB73B2EAC1}"/>
              </a:ext>
            </a:extLst>
          </p:cNvPr>
          <p:cNvSpPr txBox="1"/>
          <p:nvPr/>
        </p:nvSpPr>
        <p:spPr>
          <a:xfrm>
            <a:off x="2414080" y="5407531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50% Done and not ready to use</a:t>
            </a:r>
          </a:p>
        </p:txBody>
      </p:sp>
    </p:spTree>
    <p:extLst>
      <p:ext uri="{BB962C8B-B14F-4D97-AF65-F5344CB8AC3E}">
        <p14:creationId xmlns:p14="http://schemas.microsoft.com/office/powerpoint/2010/main" val="287481390"/>
      </p:ext>
    </p:extLst>
  </p:cSld>
  <p:clrMapOvr>
    <a:masterClrMapping/>
  </p:clrMapOvr>
</p:sld>
</file>

<file path=ppt/theme/theme1.xml><?xml version="1.0" encoding="utf-8"?>
<a:theme xmlns:a="http://schemas.openxmlformats.org/drawingml/2006/main" name="MSC_Global_16.9_Final">
  <a:themeElements>
    <a:clrScheme name="MSC 2019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FECB00"/>
      </a:accent1>
      <a:accent2>
        <a:srgbClr val="01548A"/>
      </a:accent2>
      <a:accent3>
        <a:srgbClr val="01CB9B"/>
      </a:accent3>
      <a:accent4>
        <a:srgbClr val="1C6049"/>
      </a:accent4>
      <a:accent5>
        <a:srgbClr val="89006C"/>
      </a:accent5>
      <a:accent6>
        <a:srgbClr val="AF1400"/>
      </a:accent6>
      <a:hlink>
        <a:srgbClr val="0070C0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Template_2019.potx" id="{85C04F49-12A6-4E37-8BE7-74939AE832C4}" vid="{BBD0097A-538D-4230-9FCC-758E0A0494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37215393-141b-4c74-9c1c-35acb95d1fa4">ONEVISION-749190738-1758</_dlc_DocId>
    <_dlc_DocIdUrl xmlns="37215393-141b-4c74-9c1c-35acb95d1fa4">
      <Url>https://teamsite.msc.com/sites/OV/TR/SAG/_layouts/15/DocIdRedir.aspx?ID=ONEVISION-749190738-1758</Url>
      <Description>ONEVISION-749190738-1758</Description>
    </_dlc_DocIdUr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E4BCA4E25DAC4DB0879934B626F4C8" ma:contentTypeVersion="23" ma:contentTypeDescription="Create a new document." ma:contentTypeScope="" ma:versionID="d0f619ab4c809b8027d1b7dea5c47a58">
  <xsd:schema xmlns:xsd="http://www.w3.org/2001/XMLSchema" xmlns:xs="http://www.w3.org/2001/XMLSchema" xmlns:p="http://schemas.microsoft.com/office/2006/metadata/properties" xmlns:ns2="37215393-141b-4c74-9c1c-35acb95d1fa4" xmlns:ns3="63bd339a-39ad-4ff2-b13a-5fe243b140fa" xmlns:ns4="88774443-2a27-421f-8fb9-bc360684bf04" targetNamespace="http://schemas.microsoft.com/office/2006/metadata/properties" ma:root="true" ma:fieldsID="ae2c06aa4745d07729fab0a261d8c8a0" ns2:_="" ns3:_="" ns4:_="">
    <xsd:import namespace="37215393-141b-4c74-9c1c-35acb95d1fa4"/>
    <xsd:import namespace="63bd339a-39ad-4ff2-b13a-5fe243b140fa"/>
    <xsd:import namespace="88774443-2a27-421f-8fb9-bc360684bf0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haredWithUsers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215393-141b-4c74-9c1c-35acb95d1fa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bd339a-39ad-4ff2-b13a-5fe243b140f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774443-2a27-421f-8fb9-bc360684bf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A5E0C2-4F9C-46B0-9C17-7F9E99C0B4E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59CCB7F9-6E67-489F-B5E5-CC92126FABA5}">
  <ds:schemaRefs>
    <ds:schemaRef ds:uri="http://schemas.microsoft.com/office/2006/metadata/properties"/>
    <ds:schemaRef ds:uri="http://schemas.microsoft.com/office/infopath/2007/PartnerControls"/>
    <ds:schemaRef ds:uri="37215393-141b-4c74-9c1c-35acb95d1fa4"/>
  </ds:schemaRefs>
</ds:datastoreItem>
</file>

<file path=customXml/itemProps3.xml><?xml version="1.0" encoding="utf-8"?>
<ds:datastoreItem xmlns:ds="http://schemas.openxmlformats.org/officeDocument/2006/customXml" ds:itemID="{26676DC0-97E5-4FC7-B525-04F012464A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215393-141b-4c74-9c1c-35acb95d1fa4"/>
    <ds:schemaRef ds:uri="63bd339a-39ad-4ff2-b13a-5fe243b140fa"/>
    <ds:schemaRef ds:uri="88774443-2a27-421f-8fb9-bc360684bf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BC87306-99FE-40BB-BF5B-FC197012DE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484</Words>
  <Application>Microsoft Office PowerPoint</Application>
  <PresentationFormat>Widescreen</PresentationFormat>
  <Paragraphs>114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Black</vt:lpstr>
      <vt:lpstr>Calibri</vt:lpstr>
      <vt:lpstr>Showcard Gothic</vt:lpstr>
      <vt:lpstr>Times New Roman</vt:lpstr>
      <vt:lpstr>MSC_Global_16.9_Final</vt:lpstr>
      <vt:lpstr>Agile and Lean organizations</vt:lpstr>
      <vt:lpstr>Luca Legora</vt:lpstr>
      <vt:lpstr>And now, draw a hand</vt:lpstr>
      <vt:lpstr>AGILE</vt:lpstr>
      <vt:lpstr>Toyota Production System</vt:lpstr>
      <vt:lpstr>Turbulent and fast-changing environments </vt:lpstr>
      <vt:lpstr>What is the Biggest Risk in developing Software Products?</vt:lpstr>
      <vt:lpstr>Software developments uncertainty</vt:lpstr>
      <vt:lpstr>Traditional vs. Agile</vt:lpstr>
      <vt:lpstr>Iterative and incremental </vt:lpstr>
      <vt:lpstr>Data driven</vt:lpstr>
      <vt:lpstr>Product possible outcomes</vt:lpstr>
      <vt:lpstr>We are looking for talents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Agile training</dc:title>
  <dc:creator/>
  <cp:lastModifiedBy/>
  <cp:revision>60</cp:revision>
  <dcterms:created xsi:type="dcterms:W3CDTF">2020-10-28T07:35:01Z</dcterms:created>
  <dcterms:modified xsi:type="dcterms:W3CDTF">2022-06-14T08:27:01Z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0x010100C9E4BCA4E25DAC4DB0879934B626F4C8</vt:lpwstr>
  </property>
  <property fmtid="{D5CDD505-2E9C-101B-9397-08002B2CF9AE}" pid="3" name="_dlc_DocIdItemGuid">
    <vt:lpwstr>79fcef7b-1bda-48ea-a1a8-6115132961f7</vt:lpwstr>
  </property>
  <property fmtid="{D5CDD505-2E9C-101B-9397-08002B2CF9AE}" pid="4" name="MSIP_Label_1d38f7c5-8395-4346-97e3-960b3861d380_Enabled">
    <vt:lpwstr>true</vt:lpwstr>
  </property>
  <property fmtid="{D5CDD505-2E9C-101B-9397-08002B2CF9AE}" pid="5" name="MSIP_Label_1d38f7c5-8395-4346-97e3-960b3861d380_SetDate">
    <vt:lpwstr>2022-06-14T08:26:29Z</vt:lpwstr>
  </property>
  <property fmtid="{D5CDD505-2E9C-101B-9397-08002B2CF9AE}" pid="6" name="MSIP_Label_1d38f7c5-8395-4346-97e3-960b3861d380_Method">
    <vt:lpwstr>Privileged</vt:lpwstr>
  </property>
  <property fmtid="{D5CDD505-2E9C-101B-9397-08002B2CF9AE}" pid="7" name="MSIP_Label_1d38f7c5-8395-4346-97e3-960b3861d380_Name">
    <vt:lpwstr>Public</vt:lpwstr>
  </property>
  <property fmtid="{D5CDD505-2E9C-101B-9397-08002B2CF9AE}" pid="8" name="MSIP_Label_1d38f7c5-8395-4346-97e3-960b3861d380_SiteId">
    <vt:lpwstr>088e9b00-ffd0-458e-bfa1-acf4c596d3cb</vt:lpwstr>
  </property>
  <property fmtid="{D5CDD505-2E9C-101B-9397-08002B2CF9AE}" pid="9" name="MSIP_Label_1d38f7c5-8395-4346-97e3-960b3861d380_ActionId">
    <vt:lpwstr>f9f1495d-6379-4b86-9370-e6688c86cc23</vt:lpwstr>
  </property>
  <property fmtid="{D5CDD505-2E9C-101B-9397-08002B2CF9AE}" pid="10" name="MSIP_Label_1d38f7c5-8395-4346-97e3-960b3861d380_ContentBits">
    <vt:lpwstr>2</vt:lpwstr>
  </property>
</Properties>
</file>